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580" r:id="rId4"/>
  </p:sldMasterIdLst>
  <p:notesMasterIdLst>
    <p:notesMasterId r:id="rId6"/>
  </p:notesMasterIdLst>
  <p:sldIdLst>
    <p:sldId id="2147475037" r:id="rId5"/>
  </p:sldIdLst>
  <p:sldSz cx="9906000" cy="6858000" type="A4"/>
  <p:notesSz cx="6807200" cy="9939338"/>
  <p:custDataLst>
    <p:tags r:id="rId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29768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59536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89304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19072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148840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578608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008376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438144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B4E4E05A-26E0-43D3-A101-2936DB8164D7}">
          <p14:sldIdLst>
            <p14:sldId id="2147475037"/>
          </p14:sldIdLst>
        </p14:section>
      </p14:sectionLst>
    </p:ext>
    <p:ext uri="{EFAFB233-063F-42B5-8137-9DF3F51BA10A}">
      <p15:sldGuideLst xmlns:p15="http://schemas.microsoft.com/office/powerpoint/2012/main">
        <p15:guide id="3" orient="horz" pos="2160" userDrawn="1">
          <p15:clr>
            <a:srgbClr val="A4A3A4"/>
          </p15:clr>
        </p15:guide>
        <p15:guide id="4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shima, Michiru" initials="TM" lastIdx="20" clrIdx="0">
    <p:extLst>
      <p:ext uri="{19B8F6BF-5375-455C-9EA6-DF929625EA0E}">
        <p15:presenceInfo xmlns:p15="http://schemas.microsoft.com/office/powerpoint/2012/main" userId="S::miteshima@tohmatsu.co.jp::4ce32794-bca9-4413-b02a-c3d46948b27f" providerId="AD"/>
      </p:ext>
    </p:extLst>
  </p:cmAuthor>
  <p:cmAuthor id="2" name="Administrator" initials="A" lastIdx="1" clrIdx="1">
    <p:extLst>
      <p:ext uri="{19B8F6BF-5375-455C-9EA6-DF929625EA0E}">
        <p15:presenceInfo xmlns:p15="http://schemas.microsoft.com/office/powerpoint/2012/main" userId="Administrator" providerId="None"/>
      </p:ext>
    </p:extLst>
  </p:cmAuthor>
  <p:cmAuthor id="3" name="作成者" initials="A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FDA"/>
    <a:srgbClr val="D0D0CE"/>
    <a:srgbClr val="FFC000"/>
    <a:srgbClr val="808080"/>
    <a:srgbClr val="DEDEDE"/>
    <a:srgbClr val="DDEBF7"/>
    <a:srgbClr val="FFFF99"/>
    <a:srgbClr val="007CB0"/>
    <a:srgbClr val="FFCC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52" autoAdjust="0"/>
    <p:restoredTop sz="96619" autoAdjust="0"/>
  </p:normalViewPr>
  <p:slideViewPr>
    <p:cSldViewPr snapToGrid="0" showGuides="1">
      <p:cViewPr varScale="1">
        <p:scale>
          <a:sx n="105" d="100"/>
          <a:sy n="105" d="100"/>
        </p:scale>
        <p:origin x="1824" y="11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-5952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74" d="100"/>
          <a:sy n="74" d="100"/>
        </p:scale>
        <p:origin x="404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9852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5268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31100383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4" imgW="563" imgH="564" progId="TCLayout.ActiveDocument.1">
                  <p:embed/>
                </p:oleObj>
              </mc:Choice>
              <mc:Fallback>
                <p:oleObj name="think-cell スライド" r:id="rId4" imgW="563" imgH="564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1851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31" r:id="rId1"/>
  </p:sldLayoutIdLst>
  <p:hf hdr="0" ft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 baseline="0">
          <a:solidFill>
            <a:schemeClr val="tx1"/>
          </a:solidFill>
          <a:latin typeface="+mj-lt"/>
          <a:ea typeface="+mj-ea"/>
          <a:cs typeface="+mj-cs"/>
          <a:sym typeface="+mj-lt"/>
        </a:defRPr>
      </a:lvl1pPr>
    </p:titleStyle>
    <p:bodyStyle>
      <a:lvl1pPr marL="0" marR="0" indent="0" algn="l" defTabSz="990564" rtl="0" eaLnBrk="1" fontAlgn="auto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  <a:sym typeface="+mn-lt"/>
        </a:defRPr>
      </a:lvl1pPr>
      <a:lvl2pPr marL="180000" marR="0" indent="-180000" algn="l" defTabSz="990564" rtl="0" eaLnBrk="1" fontAlgn="auto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2pPr>
      <a:lvl3pPr marL="360000" marR="0" indent="-180000" algn="l" defTabSz="990564" rtl="0" eaLnBrk="1" fontAlgn="auto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3pPr>
      <a:lvl4pPr marL="504000" marR="0" indent="-144000" algn="l" defTabSz="990564" rtl="0" eaLnBrk="1" fontAlgn="auto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4pPr>
      <a:lvl5pPr marL="684000" indent="-180000" algn="l" defTabSz="86502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Verdana" panose="020B0604030504040204" pitchFamily="34" charset="0"/>
        <a:buChar char="−"/>
        <a:tabLst/>
        <a:defRPr kumimoji="1"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864000" indent="-180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Font typeface="Wingdings" panose="05000000000000000000" pitchFamily="2" charset="2"/>
        <a:buChar char="ü"/>
        <a:defRPr kumimoji="1"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120">
          <p15:clr>
            <a:srgbClr val="A4A3A4"/>
          </p15:clr>
        </p15:guide>
        <p15:guide id="1" orient="horz" pos="96">
          <p15:clr>
            <a:srgbClr val="A4A3A4"/>
          </p15:clr>
        </p15:guide>
        <p15:guide id="2" pos="3007">
          <p15:clr>
            <a:srgbClr val="A4A3A4"/>
          </p15:clr>
        </p15:guide>
        <p15:guide id="3" pos="3233">
          <p15:clr>
            <a:srgbClr val="A4A3A4"/>
          </p15:clr>
        </p15:guide>
        <p15:guide id="4" pos="5978">
          <p15:clr>
            <a:srgbClr val="A4A3A4"/>
          </p15:clr>
        </p15:guide>
        <p15:guide id="5" pos="262">
          <p15:clr>
            <a:srgbClr val="A4A3A4"/>
          </p15:clr>
        </p15:guide>
        <p15:guide id="6" orient="horz" pos="504">
          <p15:clr>
            <a:srgbClr val="A4A3A4"/>
          </p15:clr>
        </p15:guide>
        <p15:guide id="7" orient="horz" pos="640">
          <p15:clr>
            <a:srgbClr val="A4A3A4"/>
          </p15:clr>
        </p15:guide>
        <p15:guide id="8" orient="horz" pos="935">
          <p15:clr>
            <a:srgbClr val="A4A3A4"/>
          </p15:clr>
        </p15:guide>
        <p15:guide id="9" orient="horz" pos="3974">
          <p15:clr>
            <a:srgbClr val="A4A3A4"/>
          </p15:clr>
        </p15:guide>
        <p15:guide id="10" orient="horz" pos="4156">
          <p15:clr>
            <a:srgbClr val="A4A3A4"/>
          </p15:clr>
        </p15:guide>
        <p15:guide id="11" orient="horz" pos="426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/>
          <p:cNvSpPr>
            <a:spLocks noGrp="1"/>
          </p:cNvSpPr>
          <p:nvPr>
            <p:ph type="sldNum" sz="quarter" idx="4294967295"/>
          </p:nvPr>
        </p:nvSpPr>
        <p:spPr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EB1B23-9AF8-425B-BAD7-B9FA00F18833}" type="slidenum">
              <a:rPr kumimoji="0" lang="ja-JP" alt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pitchFamily="34" charset="0"/>
                <a:sym typeface="+mn-lt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Arial" pitchFamily="34" charset="0"/>
              <a:sym typeface="+mn-lt"/>
            </a:endParaRPr>
          </a:p>
        </p:txBody>
      </p:sp>
      <p:graphicFrame>
        <p:nvGraphicFramePr>
          <p:cNvPr id="17" name="表 5">
            <a:extLst>
              <a:ext uri="{FF2B5EF4-FFF2-40B4-BE49-F238E27FC236}">
                <a16:creationId xmlns:a16="http://schemas.microsoft.com/office/drawing/2014/main" id="{C71E4CA9-A766-CCC0-C512-9840CEBE44ED}"/>
              </a:ext>
            </a:extLst>
          </p:cNvPr>
          <p:cNvGraphicFramePr>
            <a:graphicFrameLocks noGrp="1"/>
          </p:cNvGraphicFramePr>
          <p:nvPr/>
        </p:nvGraphicFramePr>
        <p:xfrm>
          <a:off x="415924" y="808394"/>
          <a:ext cx="9074151" cy="5677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63950">
                  <a:extLst>
                    <a:ext uri="{9D8B030D-6E8A-4147-A177-3AD203B41FA5}">
                      <a16:colId xmlns:a16="http://schemas.microsoft.com/office/drawing/2014/main" val="2342183780"/>
                    </a:ext>
                  </a:extLst>
                </a:gridCol>
                <a:gridCol w="6810201">
                  <a:extLst>
                    <a:ext uri="{9D8B030D-6E8A-4147-A177-3AD203B41FA5}">
                      <a16:colId xmlns:a16="http://schemas.microsoft.com/office/drawing/2014/main" val="2956861350"/>
                    </a:ext>
                  </a:extLst>
                </a:gridCol>
              </a:tblGrid>
              <a:tr h="23014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アントレ教育の段階</a:t>
                      </a:r>
                      <a:endParaRPr kumimoji="1" lang="en-US" altLang="ja-JP" sz="105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050" dirty="0">
                          <a:solidFill>
                            <a:prstClr val="black"/>
                          </a:solidFill>
                          <a:latin typeface="+mn-lt"/>
                          <a:cs typeface="+mn-cs"/>
                        </a:rPr>
                        <a:t>□</a:t>
                      </a:r>
                      <a:r>
                        <a:rPr kumimoji="1" lang="ja-JP" altLang="en-US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動機付け・意識醸成段階</a:t>
                      </a:r>
                      <a:r>
                        <a:rPr kumimoji="1" lang="ja-JP" altLang="en-US" sz="1050" dirty="0">
                          <a:solidFill>
                            <a:prstClr val="black"/>
                          </a:solidFill>
                          <a:latin typeface="+mn-lt"/>
                          <a:cs typeface="+mn-cs"/>
                        </a:rPr>
                        <a:t>　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□</a:t>
                      </a:r>
                      <a:r>
                        <a:rPr kumimoji="1" lang="ja-JP" altLang="en-US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コンピテンシーの形成段階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050" dirty="0">
                          <a:solidFill>
                            <a:prstClr val="black"/>
                          </a:solidFill>
                          <a:latin typeface="+mn-lt"/>
                          <a:cs typeface="+mn-cs"/>
                        </a:rPr>
                        <a:t>□社会実践段階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9600674"/>
                  </a:ext>
                </a:extLst>
              </a:tr>
              <a:tr h="23014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ねらい</a:t>
                      </a:r>
                      <a:endParaRPr kumimoji="1" lang="en-US" altLang="ja-JP" sz="105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6739761"/>
                  </a:ext>
                </a:extLst>
              </a:tr>
              <a:tr h="23014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主な内容</a:t>
                      </a:r>
                      <a:endParaRPr kumimoji="1" lang="en-US" altLang="ja-JP" sz="105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111279"/>
                  </a:ext>
                </a:extLst>
              </a:tr>
              <a:tr h="8897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実施学部・研究科の系統</a:t>
                      </a:r>
                      <a:endParaRPr kumimoji="1" lang="en-US" altLang="ja-JP" sz="105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□人文科学系統（文学・人文・人間・心理分野の学部、教育・福祉分野の学部など）</a:t>
                      </a:r>
                      <a:endParaRPr kumimoji="1" lang="en-US" altLang="ja-JP" sz="105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□社会科学系統（経済・経営・商学分野の学部、法律・政治分野の学部、社会・メディア分野の学部など）</a:t>
                      </a:r>
                      <a:endParaRPr kumimoji="1" lang="en-US" altLang="ja-JP" sz="105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□自然科学系（理・工分野の学部、農・獣・畜産・水産分野の学部、医・歯・薬分野の学部、看護・保健・衛生分野の学部など）</a:t>
                      </a:r>
                      <a:endParaRPr kumimoji="1" lang="en-US" altLang="ja-JP" sz="105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□学部横断型（文系・理系の枠組みにとらわれず、総合的・分野横断的な学び）</a:t>
                      </a:r>
                      <a:endParaRPr kumimoji="1" lang="en-US" altLang="ja-JP" sz="105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□その他（　　）</a:t>
                      </a:r>
                      <a:endParaRPr kumimoji="1" lang="en-US" altLang="ja-JP" sz="105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8524677"/>
                  </a:ext>
                </a:extLst>
              </a:tr>
              <a:tr h="72485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対象</a:t>
                      </a:r>
                      <a:endParaRPr kumimoji="1" lang="en-US" altLang="ja-JP" sz="105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□活動家（既に事業を起こしている、もしくは具体的な活動を行っている学生）</a:t>
                      </a:r>
                      <a:endParaRPr kumimoji="1" lang="en-US" altLang="ja-JP" sz="105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□顕在層（新しい価値創造のために、アイデアの検討をしている、もしくは興味がある学生）</a:t>
                      </a:r>
                      <a:endParaRPr kumimoji="1" lang="en-US" altLang="ja-JP" sz="105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□潜在層（現状に対して漠然とした危機感を有し、なにかアクションを起こしたいと考えている学生）</a:t>
                      </a:r>
                      <a:endParaRPr kumimoji="1" lang="en-US" altLang="ja-JP" sz="105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□無関心層（具体的な活動は起こしておらず、自身のキャリアや社会課題に対してイメージが明確でない学生）</a:t>
                      </a:r>
                      <a:endParaRPr kumimoji="1" lang="en-US" altLang="ja-JP" sz="105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7899818"/>
                  </a:ext>
                </a:extLst>
              </a:tr>
              <a:tr h="23014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アントレプレナーシップ教育の指導経験</a:t>
                      </a: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□経験なし　　□</a:t>
                      </a:r>
                      <a:r>
                        <a:rPr kumimoji="1" lang="en-US" altLang="ja-JP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</a:t>
                      </a:r>
                      <a:r>
                        <a:rPr kumimoji="1" lang="ja-JP" altLang="en-US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年目　　□</a:t>
                      </a:r>
                      <a:r>
                        <a:rPr kumimoji="1" lang="en-US" altLang="ja-JP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</a:t>
                      </a:r>
                      <a:r>
                        <a:rPr kumimoji="1" lang="ja-JP" altLang="en-US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～</a:t>
                      </a:r>
                      <a:r>
                        <a:rPr kumimoji="1" lang="en-US" altLang="ja-JP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4</a:t>
                      </a:r>
                      <a:r>
                        <a:rPr kumimoji="1" lang="ja-JP" altLang="en-US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年目　　□</a:t>
                      </a:r>
                      <a:r>
                        <a:rPr kumimoji="1" lang="en-US" altLang="ja-JP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5</a:t>
                      </a:r>
                      <a:r>
                        <a:rPr kumimoji="1" lang="ja-JP" altLang="en-US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～</a:t>
                      </a:r>
                      <a:r>
                        <a:rPr kumimoji="1" lang="en-US" altLang="ja-JP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9</a:t>
                      </a:r>
                      <a:r>
                        <a:rPr kumimoji="1" lang="ja-JP" altLang="en-US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年目　　□</a:t>
                      </a:r>
                      <a:r>
                        <a:rPr kumimoji="1" lang="en-US" altLang="ja-JP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10</a:t>
                      </a:r>
                      <a:r>
                        <a:rPr kumimoji="1" lang="ja-JP" altLang="en-US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年以上</a:t>
                      </a: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4794374"/>
                  </a:ext>
                </a:extLst>
              </a:tr>
              <a:tr h="72485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高めたい資質・能力</a:t>
                      </a:r>
                      <a:endParaRPr kumimoji="1" lang="en-US" altLang="ja-JP" sz="105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□機会を見つける（問いを立てる）　　□機会を見つける（情報探索）　　□機会を見つける（発想）　　□資源の動員（自分の資源の認識）　　□資源の動員（今ある資源の活用）　　□資源の動員（足りない資源の獲得）　　□不確実性・あいまいさ・リスクへの対処（見極める）　　□不確実性・あいまいさ・リスクへの対処（試してみる）　　□不確実性・あいまいさ・リスクへの対処（意思決定）　　□不確実性・あいまいさ・リスクへの対処（振り返り）</a:t>
                      </a:r>
                      <a:endParaRPr kumimoji="1" lang="en-US" altLang="ja-JP" sz="105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8355157"/>
                  </a:ext>
                </a:extLst>
              </a:tr>
              <a:tr h="39504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分野・領域</a:t>
                      </a:r>
                      <a:endParaRPr kumimoji="1" lang="en-US" altLang="ja-JP" sz="105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□総合的　　□</a:t>
                      </a:r>
                      <a:r>
                        <a:rPr kumimoji="1" lang="en-US" altLang="ja-JP" sz="1050" b="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AI</a:t>
                      </a:r>
                      <a:r>
                        <a:rPr kumimoji="1" lang="ja-JP" altLang="en-US" sz="1050" b="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□</a:t>
                      </a:r>
                      <a:r>
                        <a:rPr kumimoji="1" lang="en-US" altLang="ja-JP" sz="1050" b="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AI</a:t>
                      </a:r>
                      <a:r>
                        <a:rPr kumimoji="1" lang="ja-JP" altLang="en-US" sz="1050" b="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を除くディープテック　　□ヘルスケア　　□食・材料　　□環境　□エネルギー　</a:t>
                      </a:r>
                      <a:br>
                        <a:rPr kumimoji="1" lang="en-US" altLang="ja-JP" sz="1050" b="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kumimoji="1" lang="ja-JP" altLang="en-US" sz="1050" b="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□経済　□教育　□社会課題　□ビジネスアイディア　　□その他（　　　）</a:t>
                      </a: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9103838"/>
                  </a:ext>
                </a:extLst>
              </a:tr>
              <a:tr h="23014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活動形態</a:t>
                      </a: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1050" b="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□講義型</a:t>
                      </a:r>
                      <a:r>
                        <a:rPr kumimoji="1" lang="ja-JP" altLang="en-US" sz="1050" b="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□活動型　　□フィールド型　　□実習・実践</a:t>
                      </a: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2861495"/>
                  </a:ext>
                </a:extLst>
              </a:tr>
              <a:tr h="72485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教育体制（リソース）</a:t>
                      </a: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prstClr val="black"/>
                          </a:solidFill>
                          <a:latin typeface="+mn-lt"/>
                          <a:cs typeface="+mn-cs"/>
                        </a:rPr>
                        <a:t>担当教員＿名　</a:t>
                      </a:r>
                      <a:endParaRPr kumimoji="1" lang="en-US" altLang="ja-JP" sz="1050" dirty="0">
                        <a:solidFill>
                          <a:prstClr val="black"/>
                        </a:solidFill>
                        <a:latin typeface="+mn-lt"/>
                        <a:cs typeface="+mn-cs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solidFill>
                            <a:prstClr val="black"/>
                          </a:solidFill>
                          <a:latin typeface="+mn-lt"/>
                          <a:cs typeface="+mn-cs"/>
                        </a:rPr>
                        <a:t>TA</a:t>
                      </a:r>
                      <a:r>
                        <a:rPr kumimoji="1" lang="ja-JP" altLang="en-US" sz="1050" dirty="0">
                          <a:solidFill>
                            <a:prstClr val="black"/>
                          </a:solidFill>
                          <a:latin typeface="+mn-lt"/>
                          <a:cs typeface="+mn-cs"/>
                        </a:rPr>
                        <a:t>　□有（ ＿名）　□無　□その他（　）</a:t>
                      </a:r>
                      <a:endParaRPr kumimoji="1" lang="en-US" altLang="ja-JP" sz="1050" dirty="0">
                        <a:solidFill>
                          <a:prstClr val="black"/>
                        </a:solidFill>
                        <a:latin typeface="+mn-lt"/>
                        <a:cs typeface="+mn-cs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prstClr val="black"/>
                          </a:solidFill>
                          <a:latin typeface="+mn-lt"/>
                          <a:cs typeface="+mn-cs"/>
                        </a:rPr>
                        <a:t>オフィスアワー　□有（＿時間）　□無　□その他（　）</a:t>
                      </a:r>
                      <a:endParaRPr kumimoji="1" lang="en-US" altLang="ja-JP" sz="1050" dirty="0">
                        <a:solidFill>
                          <a:prstClr val="black"/>
                        </a:solidFill>
                        <a:latin typeface="+mn-lt"/>
                        <a:cs typeface="+mn-cs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prstClr val="black"/>
                          </a:solidFill>
                          <a:latin typeface="+mn-lt"/>
                          <a:cs typeface="+mn-cs"/>
                        </a:rPr>
                        <a:t>外部講師等□有（＿名）□無　□その他（　）</a:t>
                      </a:r>
                      <a:endParaRPr kumimoji="1" lang="en-US" altLang="ja-JP" sz="1050" dirty="0">
                        <a:solidFill>
                          <a:prstClr val="black"/>
                        </a:solidFill>
                        <a:latin typeface="+mn-lt"/>
                        <a:cs typeface="+mn-cs"/>
                      </a:endParaRP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5507354"/>
                  </a:ext>
                </a:extLst>
              </a:tr>
              <a:tr h="23014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時間</a:t>
                      </a: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u="sng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</a:t>
                      </a:r>
                      <a:r>
                        <a:rPr kumimoji="1" lang="ja-JP" altLang="en-US" sz="1050" u="none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分</a:t>
                      </a: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1082925"/>
                  </a:ext>
                </a:extLst>
              </a:tr>
              <a:tr h="2301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流れ（・項目）</a:t>
                      </a: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活動（◇活動の工夫）</a:t>
                      </a: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811527"/>
                  </a:ext>
                </a:extLst>
              </a:tr>
              <a:tr h="243370">
                <a:tc>
                  <a:txBody>
                    <a:bodyPr/>
                    <a:lstStyle/>
                    <a:p>
                      <a:endParaRPr kumimoji="1" lang="en-US" altLang="ja-JP" sz="105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3505400"/>
                  </a:ext>
                </a:extLst>
              </a:tr>
              <a:tr h="230142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備考</a:t>
                      </a:r>
                      <a:endParaRPr kumimoji="1" lang="en-US" altLang="ja-JP" sz="105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5373667"/>
                  </a:ext>
                </a:extLst>
              </a:tr>
            </a:tbl>
          </a:graphicData>
        </a:graphic>
      </p:graphicFrame>
      <p:sp>
        <p:nvSpPr>
          <p:cNvPr id="18" name="タイトル 4">
            <a:extLst>
              <a:ext uri="{FF2B5EF4-FFF2-40B4-BE49-F238E27FC236}">
                <a16:creationId xmlns:a16="http://schemas.microsoft.com/office/drawing/2014/main" id="{F999B344-388A-2141-623A-272EDA12F51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15925" y="518525"/>
            <a:ext cx="8893246" cy="306854"/>
          </a:xfrm>
          <a:prstGeom prst="rect">
            <a:avLst/>
          </a:prstGeom>
        </p:spPr>
        <p:txBody>
          <a:bodyPr vert="horz"/>
          <a:lstStyle/>
          <a:p>
            <a:r>
              <a:rPr kumimoji="1" lang="ja-JP" altLang="en-US" sz="1600" dirty="0">
                <a:latin typeface="+mn-ea"/>
                <a:ea typeface="+mn-ea"/>
              </a:rPr>
              <a:t>タイトル（講義名）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41BE027-E840-7CD9-2317-64AD9D7F36A1}"/>
              </a:ext>
            </a:extLst>
          </p:cNvPr>
          <p:cNvSpPr txBox="1"/>
          <p:nvPr/>
        </p:nvSpPr>
        <p:spPr>
          <a:xfrm>
            <a:off x="3174" y="0"/>
            <a:ext cx="9902826" cy="532800"/>
          </a:xfrm>
          <a:prstGeom prst="rect">
            <a:avLst/>
          </a:prstGeom>
          <a:solidFill>
            <a:srgbClr val="333399"/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Arial" charset="0"/>
              </a:rPr>
              <a:t>モデルプログラムのテンプレート</a:t>
            </a:r>
            <a:endParaRPr kumimoji="0" lang="en-US" altLang="ja-JP" sz="2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029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7037&quot;&gt;&lt;version val=&quot;32954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Y/%m/%d&lt;/m_strFormatTime&gt;&lt;m_yearfmt&gt;&lt;begin val=&quot;0&quot;/&gt;&lt;end val=&quot;0&quot;/&gt;&lt;/m_yearfmt&gt;&lt;/m_precDefaultDate&gt;&lt;m_precDefaultDay&gt;&lt;m_yearfmt&gt;&lt;begin val=&quot;0&quot;/&gt;&lt;end val=&quot;4&quot;/&gt;&lt;/m_yearfmt&gt;&lt;/m_precDefaultDay&gt;&lt;m_precDefaultWeek&gt;&lt;m_yearfmt&gt;&lt;begin val=&quot;0&quot;/&gt;&lt;end val=&quot;4&quot;/&gt;&lt;/m_yearfmt&gt;&lt;/m_precDefaultWeek&gt;&lt;m_precDefaultMonth&gt;&lt;m_yearfmt&gt;&lt;begin val=&quot;0&quot;/&gt;&lt;end val=&quot;4&quot;/&gt;&lt;/m_yearfmt&gt;&lt;/m_precDefaultMonth&gt;&lt;m_precDefaultQuarter&gt;&lt;m_yearfmt&gt;&lt;begin val=&quot;0&quot;/&gt;&lt;end val=&quot;4&quot;/&gt;&lt;/m_yearfmt&gt;&lt;/m_precDefaultQuarter&gt;&lt;m_precDefaultYear&gt;&lt;m_yearfmt&gt;&lt;begin val=&quot;0&quot;/&gt;&lt;end val=&quot;4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0&quot;/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27_DT Template_A4_J_202201">
  <a:themeElements>
    <a:clrScheme name="DT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43B02A"/>
      </a:accent2>
      <a:accent3>
        <a:srgbClr val="26890D"/>
      </a:accent3>
      <a:accent4>
        <a:srgbClr val="046A38"/>
      </a:accent4>
      <a:accent5>
        <a:srgbClr val="0D8390"/>
      </a:accent5>
      <a:accent6>
        <a:srgbClr val="007CB0"/>
      </a:accent6>
      <a:hlink>
        <a:srgbClr val="00A3E0"/>
      </a:hlink>
      <a:folHlink>
        <a:srgbClr val="7F7F7F"/>
      </a:folHlink>
    </a:clrScheme>
    <a:fontScheme name="DT">
      <a:majorFont>
        <a:latin typeface="Calibri"/>
        <a:ea typeface="Yu Gothic UI"/>
        <a:cs typeface=""/>
      </a:majorFont>
      <a:minorFont>
        <a:latin typeface="Calibri Light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ctr" defTabSz="990564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Pct val="100000"/>
          <a:buFont typeface="Wingdings" panose="05000000000000000000" pitchFamily="2" charset="2"/>
          <a:buNone/>
          <a:tabLst/>
          <a:defRPr kumimoji="1" sz="12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spDef>
    <a:lnDef>
      <a:spPr bwMode="gray"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none" lIns="0" tIns="0" rIns="0" bIns="0" rtlCol="0">
        <a:spAutoFit/>
      </a:bodyPr>
      <a:lstStyle>
        <a:defPPr marL="0" marR="0" indent="0" algn="l" defTabSz="990564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Pct val="100000"/>
          <a:buFont typeface="Wingdings" panose="05000000000000000000" pitchFamily="2" charset="2"/>
          <a:buNone/>
          <a:tabLst/>
          <a:defRPr kumimoji="1" sz="12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DT Template_A4_J.pptx" id="{4FFB9D57-623F-4DBC-9E46-7ADCFAFFEACC}" vid="{6427495B-A089-41FD-8A52-8920C85B324E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0BE95AFC89D34583EA775F59EEA790" ma:contentTypeVersion="2" ma:contentTypeDescription="Create a new document." ma:contentTypeScope="" ma:versionID="0f60b70bbec68e81ef236b666faca416">
  <xsd:schema xmlns:xsd="http://www.w3.org/2001/XMLSchema" xmlns:xs="http://www.w3.org/2001/XMLSchema" xmlns:p="http://schemas.microsoft.com/office/2006/metadata/properties" xmlns:ns2="091523a9-dd05-46c5-ba07-d875704a41c5" targetNamespace="http://schemas.microsoft.com/office/2006/metadata/properties" ma:root="true" ma:fieldsID="b13ef04c99287f24431c1e3eb3a1ebae" ns2:_="">
    <xsd:import namespace="091523a9-dd05-46c5-ba07-d875704a41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1523a9-dd05-46c5-ba07-d875704a41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18B48F-F210-4F58-917E-67892A0C8F4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2FA48E-0898-4D46-8561-45B47FA081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1523a9-dd05-46c5-ba07-d875704a41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E21B286-A395-480F-812B-D3810D1663A3}">
  <ds:schemaRefs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terms/"/>
    <ds:schemaRef ds:uri="091523a9-dd05-46c5-ba07-d875704a41c5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DT Template_A4_J</Template>
  <TotalTime>51950</TotalTime>
  <Words>497</Words>
  <Application>Microsoft Office PowerPoint</Application>
  <PresentationFormat>A4 210 x 297 mm</PresentationFormat>
  <Paragraphs>36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Yu Gothic UI</vt:lpstr>
      <vt:lpstr>メイリオ</vt:lpstr>
      <vt:lpstr>Arial</vt:lpstr>
      <vt:lpstr>Calibri Light</vt:lpstr>
      <vt:lpstr>Verdana</vt:lpstr>
      <vt:lpstr>Wingdings</vt:lpstr>
      <vt:lpstr>27_DT Template_A4_J_202201</vt:lpstr>
      <vt:lpstr>think-cell スライド</vt:lpstr>
      <vt:lpstr>タイトル（講義名）</vt:lpstr>
    </vt:vector>
  </TitlesOfParts>
  <Manager/>
  <Company>DTT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全国アントレプレナーシップ醸成促進に向けた調査分析業務</dc:title>
  <dc:creator>Xue, Yuqing</dc:creator>
  <cp:keywords/>
  <dc:description/>
  <cp:lastModifiedBy>Xue, Yuqing</cp:lastModifiedBy>
  <cp:revision>2402</cp:revision>
  <cp:lastPrinted>2024-07-26T06:20:05Z</cp:lastPrinted>
  <dcterms:created xsi:type="dcterms:W3CDTF">2022-01-05T05:27:03Z</dcterms:created>
  <dcterms:modified xsi:type="dcterms:W3CDTF">2024-08-08T08:55:52Z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0x010100CF0BE95AFC89D34583EA775F59EEA790</vt:lpwstr>
  </property>
  <property fmtid="{D5CDD505-2E9C-101B-9397-08002B2CF9AE}" pid="3" name="MSIP_Label_ea60d57e-af5b-4752-ac57-3e4f28ca11dc_Enabled">
    <vt:lpwstr>true</vt:lpwstr>
  </property>
  <property fmtid="{D5CDD505-2E9C-101B-9397-08002B2CF9AE}" pid="4" name="MSIP_Label_ea60d57e-af5b-4752-ac57-3e4f28ca11dc_SetDate">
    <vt:lpwstr>2021-06-10T06:45:02Z</vt:lpwstr>
  </property>
  <property fmtid="{D5CDD505-2E9C-101B-9397-08002B2CF9AE}" pid="5" name="MSIP_Label_ea60d57e-af5b-4752-ac57-3e4f28ca11dc_Method">
    <vt:lpwstr>Standard</vt:lpwstr>
  </property>
  <property fmtid="{D5CDD505-2E9C-101B-9397-08002B2CF9AE}" pid="6" name="MSIP_Label_ea60d57e-af5b-4752-ac57-3e4f28ca11dc_Name">
    <vt:lpwstr>ea60d57e-af5b-4752-ac57-3e4f28ca11dc</vt:lpwstr>
  </property>
  <property fmtid="{D5CDD505-2E9C-101B-9397-08002B2CF9AE}" pid="7" name="MSIP_Label_ea60d57e-af5b-4752-ac57-3e4f28ca11dc_SiteId">
    <vt:lpwstr>36da45f1-dd2c-4d1f-af13-5abe46b99921</vt:lpwstr>
  </property>
  <property fmtid="{D5CDD505-2E9C-101B-9397-08002B2CF9AE}" pid="8" name="MSIP_Label_ea60d57e-af5b-4752-ac57-3e4f28ca11dc_ActionId">
    <vt:lpwstr>345753b9-61e8-4351-aba5-64732c5426f6</vt:lpwstr>
  </property>
  <property fmtid="{D5CDD505-2E9C-101B-9397-08002B2CF9AE}" pid="9" name="MSIP_Label_ea60d57e-af5b-4752-ac57-3e4f28ca11dc_ContentBits">
    <vt:lpwstr>0</vt:lpwstr>
  </property>
</Properties>
</file>